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84" r:id="rId7"/>
    <p:sldId id="283" r:id="rId8"/>
    <p:sldId id="260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774" autoAdjust="0"/>
  </p:normalViewPr>
  <p:slideViewPr>
    <p:cSldViewPr snapToGrid="0">
      <p:cViewPr varScale="1">
        <p:scale>
          <a:sx n="108" d="100"/>
          <a:sy n="108" d="100"/>
        </p:scale>
        <p:origin x="426" y="13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15/02/2023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15/02/2023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Difference btw Redux and Flux.</a:t>
            </a:r>
          </a:p>
          <a:p>
            <a:endParaRPr lang="en-US" noProof="0" dirty="0"/>
          </a:p>
          <a:p>
            <a:r>
              <a:rPr lang="en-US" sz="1200" dirty="0"/>
              <a:t>Flux differentiates between the dispatcher and store, this is because Flux supports multiple stores</a:t>
            </a:r>
          </a:p>
          <a:p>
            <a:r>
              <a:rPr lang="en-US" sz="1200" dirty="0"/>
              <a:t>Redux limits the application to one store which means the store and dispatcher can be combined into one dispatcher-store</a:t>
            </a:r>
          </a:p>
          <a:p>
            <a:endParaRPr lang="en-US" noProof="0" dirty="0"/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Difference btw Redux and Flux.</a:t>
            </a:r>
          </a:p>
          <a:p>
            <a:endParaRPr lang="en-US" noProof="0" dirty="0"/>
          </a:p>
          <a:p>
            <a:r>
              <a:rPr lang="en-US" sz="1200" dirty="0"/>
              <a:t>Flux differentiates between the dispatcher and store, this is because Flux supports multiple stores</a:t>
            </a:r>
          </a:p>
          <a:p>
            <a:r>
              <a:rPr lang="en-US" sz="1200" dirty="0"/>
              <a:t>Redux limits the application to one store which means the store and dispatcher can be combined into one dispatcher-store</a:t>
            </a:r>
          </a:p>
          <a:p>
            <a:endParaRPr lang="en-US" noProof="0" dirty="0"/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0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Difference btw Redux and Flux.</a:t>
            </a:r>
          </a:p>
          <a:p>
            <a:endParaRPr lang="en-US" noProof="0" dirty="0"/>
          </a:p>
          <a:p>
            <a:r>
              <a:rPr lang="en-US" sz="1200" dirty="0"/>
              <a:t>Flux differentiates between the dispatcher and store, this is because Flux supports multiple stores</a:t>
            </a:r>
          </a:p>
          <a:p>
            <a:r>
              <a:rPr lang="en-US" sz="1200" dirty="0"/>
              <a:t>Redux limits the application to one store which means the store and dispatcher can be combined into one dispatcher-store</a:t>
            </a:r>
          </a:p>
          <a:p>
            <a:endParaRPr lang="en-US" noProof="0" dirty="0"/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96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 descr="redux-tookit · GitHub Topics · GitHub">
            <a:extLst>
              <a:ext uri="{FF2B5EF4-FFF2-40B4-BE49-F238E27FC236}">
                <a16:creationId xmlns:a16="http://schemas.microsoft.com/office/drawing/2014/main" id="{A29D6CBF-04AC-CB08-1D59-C877D85E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832" y="1522378"/>
            <a:ext cx="2737909" cy="29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8E335-8ACC-4F2D-002E-4344AE3FCE88}"/>
              </a:ext>
            </a:extLst>
          </p:cNvPr>
          <p:cNvSpPr txBox="1"/>
          <p:nvPr/>
        </p:nvSpPr>
        <p:spPr>
          <a:xfrm>
            <a:off x="96716" y="1522378"/>
            <a:ext cx="87395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1" dirty="0">
                <a:solidFill>
                  <a:srgbClr val="7030A0"/>
                </a:solidFill>
              </a:rPr>
              <a:t>React Redux</a:t>
            </a:r>
            <a:br>
              <a:rPr lang="en-GB" sz="8000" b="1" dirty="0">
                <a:solidFill>
                  <a:srgbClr val="7030A0"/>
                </a:solidFill>
              </a:rPr>
            </a:br>
            <a:r>
              <a:rPr lang="en-GB" sz="8000" b="1" dirty="0">
                <a:solidFill>
                  <a:srgbClr val="7030A0"/>
                </a:solidFill>
              </a:rPr>
              <a:t>Complete Tutorial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AutoShape 2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DB5743DF-1F85-A51D-1897-6D60D8D3A9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89683" y="32062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DD0D17BD-2254-F797-03B7-F9A6BFD00A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4513" y="3287682"/>
            <a:ext cx="3084613" cy="30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6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64E8E65A-EE12-B077-B2EF-EDE4798EE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4483" y="35110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2" descr="Redux Toolkit: Redux with Less Code Part I | Symphony">
            <a:extLst>
              <a:ext uri="{FF2B5EF4-FFF2-40B4-BE49-F238E27FC236}">
                <a16:creationId xmlns:a16="http://schemas.microsoft.com/office/drawing/2014/main" id="{9426B90C-AB7C-89AE-F691-3C2F0A1B9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42083" y="33586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A5C6-DB1A-78AF-F381-B864C9F8581F}"/>
              </a:ext>
            </a:extLst>
          </p:cNvPr>
          <p:cNvSpPr txBox="1"/>
          <p:nvPr/>
        </p:nvSpPr>
        <p:spPr>
          <a:xfrm>
            <a:off x="284389" y="313415"/>
            <a:ext cx="11104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Usually, How to pass data in React JS?</a:t>
            </a:r>
          </a:p>
        </p:txBody>
      </p:sp>
      <p:pic>
        <p:nvPicPr>
          <p:cNvPr id="17" name="Picture 10" descr="redux-tookit · GitHub Topics · GitHub">
            <a:extLst>
              <a:ext uri="{FF2B5EF4-FFF2-40B4-BE49-F238E27FC236}">
                <a16:creationId xmlns:a16="http://schemas.microsoft.com/office/drawing/2014/main" id="{591BDEAF-62C3-1B2F-5A86-8A3CDC39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14" y="136525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A3A1D4-6654-AE88-0813-F77796597851}"/>
              </a:ext>
            </a:extLst>
          </p:cNvPr>
          <p:cNvSpPr/>
          <p:nvPr/>
        </p:nvSpPr>
        <p:spPr>
          <a:xfrm>
            <a:off x="4465112" y="1364976"/>
            <a:ext cx="1849141" cy="1132041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App.js</a:t>
            </a:r>
            <a:endParaRPr lang="en-GB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97E7D42-4D3D-9F7A-96F3-F76DCE7E5989}"/>
              </a:ext>
            </a:extLst>
          </p:cNvPr>
          <p:cNvSpPr/>
          <p:nvPr/>
        </p:nvSpPr>
        <p:spPr>
          <a:xfrm>
            <a:off x="3678462" y="2919049"/>
            <a:ext cx="786649" cy="744415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C1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996F797-8CB6-BFEA-E5AB-6A7842110574}"/>
              </a:ext>
            </a:extLst>
          </p:cNvPr>
          <p:cNvSpPr/>
          <p:nvPr/>
        </p:nvSpPr>
        <p:spPr>
          <a:xfrm>
            <a:off x="2907321" y="4275995"/>
            <a:ext cx="786649" cy="74441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C2</a:t>
            </a:r>
            <a:endParaRPr lang="en-GB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94FACE2-AF17-F6B2-30DD-A3D6DDA52CE1}"/>
              </a:ext>
            </a:extLst>
          </p:cNvPr>
          <p:cNvSpPr/>
          <p:nvPr/>
        </p:nvSpPr>
        <p:spPr>
          <a:xfrm>
            <a:off x="4071787" y="5439510"/>
            <a:ext cx="786649" cy="74441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C4</a:t>
            </a:r>
            <a:endParaRPr lang="en-GB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D04E243-59F1-FB72-4B7A-9F8D2F1EF75E}"/>
              </a:ext>
            </a:extLst>
          </p:cNvPr>
          <p:cNvSpPr/>
          <p:nvPr/>
        </p:nvSpPr>
        <p:spPr>
          <a:xfrm>
            <a:off x="1640713" y="5439510"/>
            <a:ext cx="786649" cy="744415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C3</a:t>
            </a:r>
            <a:endParaRPr lang="en-GB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D7C61D9-B2AC-91E0-7EDF-B63D25280523}"/>
              </a:ext>
            </a:extLst>
          </p:cNvPr>
          <p:cNvSpPr/>
          <p:nvPr/>
        </p:nvSpPr>
        <p:spPr>
          <a:xfrm>
            <a:off x="6515624" y="2928300"/>
            <a:ext cx="786649" cy="744415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DE3CA53-1912-8798-0446-5D1F6F787E4E}"/>
              </a:ext>
            </a:extLst>
          </p:cNvPr>
          <p:cNvSpPr/>
          <p:nvPr/>
        </p:nvSpPr>
        <p:spPr>
          <a:xfrm>
            <a:off x="8755508" y="3913722"/>
            <a:ext cx="786649" cy="744415"/>
          </a:xfrm>
          <a:prstGeom prst="flowChartConnec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  <a:endParaRPr lang="en-GB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AEE99A2-C870-8D23-1D1A-A4A74D58A190}"/>
              </a:ext>
            </a:extLst>
          </p:cNvPr>
          <p:cNvSpPr/>
          <p:nvPr/>
        </p:nvSpPr>
        <p:spPr>
          <a:xfrm>
            <a:off x="5846883" y="4387444"/>
            <a:ext cx="786649" cy="744415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C6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735EDA-F5B1-055E-BBB1-2FB7E2A01959}"/>
              </a:ext>
            </a:extLst>
          </p:cNvPr>
          <p:cNvCxnSpPr>
            <a:endCxn id="19" idx="7"/>
          </p:cNvCxnSpPr>
          <p:nvPr/>
        </p:nvCxnSpPr>
        <p:spPr>
          <a:xfrm flipH="1">
            <a:off x="4349909" y="2497017"/>
            <a:ext cx="266051" cy="531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6B48A6-7C85-5C62-6AA8-C4BCFEB694BA}"/>
              </a:ext>
            </a:extLst>
          </p:cNvPr>
          <p:cNvCxnSpPr>
            <a:stCxn id="19" idx="3"/>
          </p:cNvCxnSpPr>
          <p:nvPr/>
        </p:nvCxnSpPr>
        <p:spPr>
          <a:xfrm flipH="1">
            <a:off x="3472960" y="3554447"/>
            <a:ext cx="320704" cy="72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0F050E-B73D-171E-8078-475919B66AA0}"/>
              </a:ext>
            </a:extLst>
          </p:cNvPr>
          <p:cNvCxnSpPr>
            <a:stCxn id="22" idx="3"/>
            <a:endCxn id="24" idx="7"/>
          </p:cNvCxnSpPr>
          <p:nvPr/>
        </p:nvCxnSpPr>
        <p:spPr>
          <a:xfrm flipH="1">
            <a:off x="2312160" y="4911393"/>
            <a:ext cx="710363" cy="63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80E6BB-A403-E63F-3D80-067C5650EB96}"/>
              </a:ext>
            </a:extLst>
          </p:cNvPr>
          <p:cNvCxnSpPr>
            <a:stCxn id="22" idx="5"/>
            <a:endCxn id="23" idx="1"/>
          </p:cNvCxnSpPr>
          <p:nvPr/>
        </p:nvCxnSpPr>
        <p:spPr>
          <a:xfrm>
            <a:off x="3578768" y="4911393"/>
            <a:ext cx="608221" cy="637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BD5D160-6534-561B-54F1-E5C7F55003B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0207" y="2497017"/>
            <a:ext cx="390619" cy="540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B9EA2E-78D6-F29A-779C-72FDCB2945EC}"/>
              </a:ext>
            </a:extLst>
          </p:cNvPr>
          <p:cNvCxnSpPr/>
          <p:nvPr/>
        </p:nvCxnSpPr>
        <p:spPr>
          <a:xfrm flipH="1">
            <a:off x="6387271" y="3649266"/>
            <a:ext cx="393325" cy="738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3A871A-F650-5E7F-782D-A4C221DE0C1C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7187071" y="3563698"/>
            <a:ext cx="1568437" cy="587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135796-B3F8-9CA0-96F5-E00D21551E29}"/>
              </a:ext>
            </a:extLst>
          </p:cNvPr>
          <p:cNvCxnSpPr>
            <a:cxnSpLocks/>
          </p:cNvCxnSpPr>
          <p:nvPr/>
        </p:nvCxnSpPr>
        <p:spPr>
          <a:xfrm flipH="1" flipV="1">
            <a:off x="4858436" y="5981214"/>
            <a:ext cx="678310" cy="31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: Diagonal Corners Snipped 45">
            <a:extLst>
              <a:ext uri="{FF2B5EF4-FFF2-40B4-BE49-F238E27FC236}">
                <a16:creationId xmlns:a16="http://schemas.microsoft.com/office/drawing/2014/main" id="{FC55957B-AC11-4AC5-BBE9-8ADE1CA0889B}"/>
              </a:ext>
            </a:extLst>
          </p:cNvPr>
          <p:cNvSpPr/>
          <p:nvPr/>
        </p:nvSpPr>
        <p:spPr>
          <a:xfrm>
            <a:off x="5570362" y="6298227"/>
            <a:ext cx="1302990" cy="365125"/>
          </a:xfrm>
          <a:prstGeom prst="snip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DATA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49" name="Rectangle: Single Corner Snipped 48">
            <a:extLst>
              <a:ext uri="{FF2B5EF4-FFF2-40B4-BE49-F238E27FC236}">
                <a16:creationId xmlns:a16="http://schemas.microsoft.com/office/drawing/2014/main" id="{37DB73AC-45F4-A735-158F-B44DD387DAD9}"/>
              </a:ext>
            </a:extLst>
          </p:cNvPr>
          <p:cNvSpPr/>
          <p:nvPr/>
        </p:nvSpPr>
        <p:spPr>
          <a:xfrm>
            <a:off x="8414238" y="5284177"/>
            <a:ext cx="3490547" cy="140061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in React always flows from parent to child components which makes it </a:t>
            </a:r>
            <a:r>
              <a:rPr lang="en-US" b="1" dirty="0"/>
              <a:t>Unidirectional</a:t>
            </a:r>
            <a:endParaRPr lang="en-GB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A4462E2-8A23-9106-84C9-E3572EF288BB}"/>
              </a:ext>
            </a:extLst>
          </p:cNvPr>
          <p:cNvCxnSpPr>
            <a:cxnSpLocks/>
            <a:stCxn id="23" idx="0"/>
            <a:endCxn id="25" idx="3"/>
          </p:cNvCxnSpPr>
          <p:nvPr/>
        </p:nvCxnSpPr>
        <p:spPr>
          <a:xfrm flipV="1">
            <a:off x="4465112" y="3563698"/>
            <a:ext cx="2165714" cy="18758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B48B1D-DFE2-E252-68B3-A4B8D83FE718}"/>
              </a:ext>
            </a:extLst>
          </p:cNvPr>
          <p:cNvCxnSpPr>
            <a:cxnSpLocks/>
            <a:stCxn id="23" idx="0"/>
            <a:endCxn id="19" idx="4"/>
          </p:cNvCxnSpPr>
          <p:nvPr/>
        </p:nvCxnSpPr>
        <p:spPr>
          <a:xfrm flipH="1" flipV="1">
            <a:off x="4071787" y="3663464"/>
            <a:ext cx="393325" cy="17760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C24A85-711D-389A-4434-1287D4E5F895}"/>
              </a:ext>
            </a:extLst>
          </p:cNvPr>
          <p:cNvSpPr txBox="1"/>
          <p:nvPr/>
        </p:nvSpPr>
        <p:spPr>
          <a:xfrm>
            <a:off x="36540" y="6530901"/>
            <a:ext cx="4150689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Note: We can’t Send Data from C4 to C1,C5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68F8B4D-F63F-8A97-CEA0-A261982D0C92}"/>
              </a:ext>
            </a:extLst>
          </p:cNvPr>
          <p:cNvSpPr/>
          <p:nvPr/>
        </p:nvSpPr>
        <p:spPr>
          <a:xfrm>
            <a:off x="5178672" y="4862146"/>
            <a:ext cx="2743199" cy="1682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Consumer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353DC9-667C-1D94-3A2B-CEBD06F667A2}"/>
              </a:ext>
            </a:extLst>
          </p:cNvPr>
          <p:cNvSpPr/>
          <p:nvPr/>
        </p:nvSpPr>
        <p:spPr>
          <a:xfrm>
            <a:off x="4937018" y="2131362"/>
            <a:ext cx="5867717" cy="14144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9" name="AutoShape 4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DD0D17BD-2254-F797-03B7-F9A6BFD00A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79636" y="3287682"/>
            <a:ext cx="3084613" cy="30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A5C6-DB1A-78AF-F381-B864C9F8581F}"/>
              </a:ext>
            </a:extLst>
          </p:cNvPr>
          <p:cNvSpPr txBox="1"/>
          <p:nvPr/>
        </p:nvSpPr>
        <p:spPr>
          <a:xfrm>
            <a:off x="284389" y="313415"/>
            <a:ext cx="11104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In React Hooks (Context API, useContext)</a:t>
            </a:r>
          </a:p>
        </p:txBody>
      </p:sp>
      <p:pic>
        <p:nvPicPr>
          <p:cNvPr id="17" name="Picture 10" descr="redux-tookit · GitHub Topics · GitHub">
            <a:extLst>
              <a:ext uri="{FF2B5EF4-FFF2-40B4-BE49-F238E27FC236}">
                <a16:creationId xmlns:a16="http://schemas.microsoft.com/office/drawing/2014/main" id="{591BDEAF-62C3-1B2F-5A86-8A3CDC39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14" y="136525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A3A1D4-6654-AE88-0813-F77796597851}"/>
              </a:ext>
            </a:extLst>
          </p:cNvPr>
          <p:cNvSpPr/>
          <p:nvPr/>
        </p:nvSpPr>
        <p:spPr>
          <a:xfrm>
            <a:off x="1387258" y="2456375"/>
            <a:ext cx="1589126" cy="769442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App.js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7A6BAE-AA75-B7E3-379B-93BFBD4FE888}"/>
              </a:ext>
            </a:extLst>
          </p:cNvPr>
          <p:cNvSpPr/>
          <p:nvPr/>
        </p:nvSpPr>
        <p:spPr>
          <a:xfrm>
            <a:off x="1387258" y="3888696"/>
            <a:ext cx="1589126" cy="769442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70BFB0-AFA7-B654-257B-F18791CA692B}"/>
              </a:ext>
            </a:extLst>
          </p:cNvPr>
          <p:cNvSpPr/>
          <p:nvPr/>
        </p:nvSpPr>
        <p:spPr>
          <a:xfrm>
            <a:off x="1387257" y="5328133"/>
            <a:ext cx="1589126" cy="769442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 Info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02C09-E0DC-BD62-91BB-AEF1A3FF9722}"/>
              </a:ext>
            </a:extLst>
          </p:cNvPr>
          <p:cNvSpPr txBox="1"/>
          <p:nvPr/>
        </p:nvSpPr>
        <p:spPr>
          <a:xfrm>
            <a:off x="1220179" y="1733101"/>
            <a:ext cx="21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Without Context</a:t>
            </a:r>
            <a:endParaRPr lang="en-GB" sz="2000" b="1" dirty="0">
              <a:highlight>
                <a:srgbClr val="FFFF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828B7F-3761-843F-AB27-457DA676AC33}"/>
              </a:ext>
            </a:extLst>
          </p:cNvPr>
          <p:cNvCxnSpPr>
            <a:stCxn id="18" idx="2"/>
            <a:endCxn id="3" idx="0"/>
          </p:cNvCxnSpPr>
          <p:nvPr/>
        </p:nvCxnSpPr>
        <p:spPr>
          <a:xfrm>
            <a:off x="2181821" y="3225817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B0E94-A3BA-2F5D-B1C7-9B636BC981A9}"/>
              </a:ext>
            </a:extLst>
          </p:cNvPr>
          <p:cNvCxnSpPr/>
          <p:nvPr/>
        </p:nvCxnSpPr>
        <p:spPr>
          <a:xfrm>
            <a:off x="2186079" y="4658138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633FCB-51D9-240B-122B-121FEF1B5A55}"/>
              </a:ext>
            </a:extLst>
          </p:cNvPr>
          <p:cNvSpPr txBox="1"/>
          <p:nvPr/>
        </p:nvSpPr>
        <p:spPr>
          <a:xfrm>
            <a:off x="4928352" y="1733101"/>
            <a:ext cx="17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With Context</a:t>
            </a:r>
            <a:endParaRPr lang="en-GB" sz="2000" b="1" dirty="0">
              <a:highlight>
                <a:srgbClr val="FFFF00"/>
              </a:highligh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DD9E38-CEAA-A988-5428-8EAAC7BBA1E0}"/>
              </a:ext>
            </a:extLst>
          </p:cNvPr>
          <p:cNvSpPr/>
          <p:nvPr/>
        </p:nvSpPr>
        <p:spPr>
          <a:xfrm>
            <a:off x="5716004" y="2367957"/>
            <a:ext cx="1589126" cy="76944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App.js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9199C4-035F-866B-9BCC-78629BE9E898}"/>
              </a:ext>
            </a:extLst>
          </p:cNvPr>
          <p:cNvSpPr/>
          <p:nvPr/>
        </p:nvSpPr>
        <p:spPr>
          <a:xfrm>
            <a:off x="5716004" y="3786119"/>
            <a:ext cx="1589126" cy="76944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377B44-BC48-1F90-2152-82418E4E5A6D}"/>
              </a:ext>
            </a:extLst>
          </p:cNvPr>
          <p:cNvSpPr/>
          <p:nvPr/>
        </p:nvSpPr>
        <p:spPr>
          <a:xfrm>
            <a:off x="5842569" y="5263809"/>
            <a:ext cx="1589126" cy="76944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</a:t>
            </a:r>
          </a:p>
          <a:p>
            <a:pPr algn="ctr"/>
            <a:r>
              <a:rPr lang="en-US" dirty="0"/>
              <a:t>Info</a:t>
            </a:r>
            <a:endParaRPr lang="en-GB" dirty="0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F5430F3D-68B0-676E-0E28-A67A772BB904}"/>
              </a:ext>
            </a:extLst>
          </p:cNvPr>
          <p:cNvSpPr/>
          <p:nvPr/>
        </p:nvSpPr>
        <p:spPr>
          <a:xfrm>
            <a:off x="9015548" y="2452835"/>
            <a:ext cx="1306119" cy="565651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ACFFE-6CD2-82A2-A464-B0E828B2F924}"/>
              </a:ext>
            </a:extLst>
          </p:cNvPr>
          <p:cNvCxnSpPr/>
          <p:nvPr/>
        </p:nvCxnSpPr>
        <p:spPr>
          <a:xfrm flipH="1">
            <a:off x="7429500" y="275198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4A98B7-AD2D-FE82-C8DB-D09325FEB7BF}"/>
              </a:ext>
            </a:extLst>
          </p:cNvPr>
          <p:cNvSpPr txBox="1"/>
          <p:nvPr/>
        </p:nvSpPr>
        <p:spPr>
          <a:xfrm>
            <a:off x="9668607" y="1764592"/>
            <a:ext cx="106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Provider</a:t>
            </a:r>
            <a:endParaRPr lang="en-GB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AC9372-53B9-CA15-800A-8D6E7BC77E18}"/>
              </a:ext>
            </a:extLst>
          </p:cNvPr>
          <p:cNvCxnSpPr/>
          <p:nvPr/>
        </p:nvCxnSpPr>
        <p:spPr>
          <a:xfrm>
            <a:off x="6449021" y="3123240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DC4C0C-D7BD-40BD-9E16-E6FB9F377584}"/>
              </a:ext>
            </a:extLst>
          </p:cNvPr>
          <p:cNvCxnSpPr/>
          <p:nvPr/>
        </p:nvCxnSpPr>
        <p:spPr>
          <a:xfrm>
            <a:off x="6550271" y="4600930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4371" y="1573182"/>
            <a:ext cx="5384430" cy="4799113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en-GB" sz="1800" dirty="0">
                <a:latin typeface="Posterama Bold (Headings)"/>
              </a:rPr>
              <a:t>It is state management library.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1800" dirty="0">
                <a:latin typeface="Posterama Bold (Headings)"/>
              </a:rPr>
              <a:t>Redux is inspired by Flux.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1800" dirty="0">
                <a:latin typeface="Posterama Bold (Headings)"/>
              </a:rPr>
              <a:t>Centralize the application state.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1800" dirty="0">
                <a:latin typeface="Posterama Bold (Headings)"/>
              </a:rPr>
              <a:t>Single source truth.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1800" dirty="0">
                <a:latin typeface="Posterama Bold (Headings)"/>
              </a:rPr>
              <a:t>Make Data flow transparent and predictable.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US" sz="1800" dirty="0">
                <a:latin typeface="Posterama Bold (Headings)"/>
              </a:rPr>
              <a:t>Components don’t maintain their own states.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US" sz="1800" dirty="0">
                <a:latin typeface="Posterama Bold (Headings)"/>
              </a:rPr>
              <a:t>Synchronizing the data across application.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8" name="AutoShape 2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DB5743DF-1F85-A51D-1897-6D60D8D3A9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DD0D17BD-2254-F797-03B7-F9A6BFD00A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4513" y="3287682"/>
            <a:ext cx="3084613" cy="30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6" descr="GitHub - facebook/flux: Application Architecture for Building User  Interfaces">
            <a:extLst>
              <a:ext uri="{FF2B5EF4-FFF2-40B4-BE49-F238E27FC236}">
                <a16:creationId xmlns:a16="http://schemas.microsoft.com/office/drawing/2014/main" id="{64E8E65A-EE12-B077-B2EF-EDE4798EE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0" name="Picture 8" descr="What is Flux Architecture? Why Facebook used it? and the Comparison with  MVC architecture. | by Vinayak Grover | Medium">
            <a:extLst>
              <a:ext uri="{FF2B5EF4-FFF2-40B4-BE49-F238E27FC236}">
                <a16:creationId xmlns:a16="http://schemas.microsoft.com/office/drawing/2014/main" id="{EEBCFD90-6539-99FB-C5C4-1E9117B6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13" y="4874726"/>
            <a:ext cx="3482831" cy="1631392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dux Toolkit: Redux with Less Code Part I | Symphony">
            <a:extLst>
              <a:ext uri="{FF2B5EF4-FFF2-40B4-BE49-F238E27FC236}">
                <a16:creationId xmlns:a16="http://schemas.microsoft.com/office/drawing/2014/main" id="{9426B90C-AB7C-89AE-F691-3C2F0A1B9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Redux Toolkit: Redux with Less Code Part I | Symphony">
            <a:extLst>
              <a:ext uri="{FF2B5EF4-FFF2-40B4-BE49-F238E27FC236}">
                <a16:creationId xmlns:a16="http://schemas.microsoft.com/office/drawing/2014/main" id="{B2979C53-68FF-7BC4-DA89-ACC551D3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13" y="2694909"/>
            <a:ext cx="3482831" cy="182632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DAD47-4152-5AAA-A48C-A549A9CCA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913" y="710939"/>
            <a:ext cx="3482831" cy="172439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0FA5C6-DB1A-78AF-F381-B864C9F8581F}"/>
              </a:ext>
            </a:extLst>
          </p:cNvPr>
          <p:cNvSpPr txBox="1"/>
          <p:nvPr/>
        </p:nvSpPr>
        <p:spPr>
          <a:xfrm>
            <a:off x="61406" y="387628"/>
            <a:ext cx="5577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rgbClr val="7030A0"/>
                </a:solidFill>
              </a:rPr>
              <a:t>What is Redux?</a:t>
            </a:r>
          </a:p>
        </p:txBody>
      </p:sp>
      <p:pic>
        <p:nvPicPr>
          <p:cNvPr id="17" name="Picture 10" descr="redux-tookit · GitHub Topics · GitHub">
            <a:extLst>
              <a:ext uri="{FF2B5EF4-FFF2-40B4-BE49-F238E27FC236}">
                <a16:creationId xmlns:a16="http://schemas.microsoft.com/office/drawing/2014/main" id="{591BDEAF-62C3-1B2F-5A86-8A3CDC39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14" y="136525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8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2FC943-3804-F80B-3DBD-91F242883DC5}"/>
              </a:ext>
            </a:extLst>
          </p:cNvPr>
          <p:cNvSpPr/>
          <p:nvPr/>
        </p:nvSpPr>
        <p:spPr>
          <a:xfrm>
            <a:off x="499509" y="17585"/>
            <a:ext cx="1119298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</a:rPr>
              <a:t>Core Principles of Redux </a:t>
            </a:r>
          </a:p>
          <a:p>
            <a:pPr algn="ctr"/>
            <a:r>
              <a:rPr lang="en-GB" sz="5400" b="1" dirty="0">
                <a:solidFill>
                  <a:srgbClr val="7030A0"/>
                </a:solidFill>
              </a:rPr>
              <a:t>Overview</a:t>
            </a:r>
            <a:br>
              <a:rPr lang="en-GB" sz="5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Posterama Bold (Headings)"/>
              </a:rPr>
            </a:br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Posterama Bold (Headings)"/>
              </a:rPr>
              <a:t> </a:t>
            </a:r>
          </a:p>
        </p:txBody>
      </p:sp>
      <p:pic>
        <p:nvPicPr>
          <p:cNvPr id="7" name="Picture 10" descr="redux-tookit · GitHub Topics · GitHub">
            <a:extLst>
              <a:ext uri="{FF2B5EF4-FFF2-40B4-BE49-F238E27FC236}">
                <a16:creationId xmlns:a16="http://schemas.microsoft.com/office/drawing/2014/main" id="{D487165D-EFB2-7D1A-6549-C8E0DD75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14" y="136525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C90F6-1709-7D09-676F-4899882D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37" y="2017642"/>
            <a:ext cx="9624646" cy="47127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834E5A-00A3-38A8-83F6-3953C0EEF3E6}"/>
              </a:ext>
            </a:extLst>
          </p:cNvPr>
          <p:cNvSpPr/>
          <p:nvPr/>
        </p:nvSpPr>
        <p:spPr>
          <a:xfrm>
            <a:off x="360484" y="222315"/>
            <a:ext cx="46100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</a:rPr>
              <a:t>Redux Store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  <a:latin typeface="Posterama Bold (Headings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4C958-DD69-8893-6FF4-0598B61DC439}"/>
              </a:ext>
            </a:extLst>
          </p:cNvPr>
          <p:cNvSpPr txBox="1"/>
          <p:nvPr/>
        </p:nvSpPr>
        <p:spPr>
          <a:xfrm>
            <a:off x="625292" y="1638400"/>
            <a:ext cx="110356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 Bold (Headings)"/>
              </a:rPr>
              <a:t>The global state of an application is stored in an object tree within a single store.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Posterama Bold (Headings)"/>
            </a:endParaRPr>
          </a:p>
          <a:p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The Redux store is the main, central bucket which stores all the states of an application.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Posterama Bold (Headings)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EC4918-2552-C07B-C7AE-4AB067B5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2" y="3054485"/>
            <a:ext cx="5291803" cy="36200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1F7E2-1E56-0CF5-A626-FF2FA7E5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54485"/>
            <a:ext cx="5696708" cy="36200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Picture 10" descr="redux-tookit · GitHub Topics · GitHub">
            <a:extLst>
              <a:ext uri="{FF2B5EF4-FFF2-40B4-BE49-F238E27FC236}">
                <a16:creationId xmlns:a16="http://schemas.microsoft.com/office/drawing/2014/main" id="{92C9A7E4-7B58-3AEB-CD55-9193FB0BD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45" y="81252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1F1C8B-6DCD-9DDF-B9CC-60BA63C8E455}"/>
              </a:ext>
            </a:extLst>
          </p:cNvPr>
          <p:cNvSpPr/>
          <p:nvPr/>
        </p:nvSpPr>
        <p:spPr>
          <a:xfrm>
            <a:off x="-208030" y="444991"/>
            <a:ext cx="59897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</a:rPr>
              <a:t>Redux Actions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  <a:latin typeface="Posterama Bold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51A9EB-4614-5993-E17D-85B931A0641B}"/>
              </a:ext>
            </a:extLst>
          </p:cNvPr>
          <p:cNvSpPr txBox="1"/>
          <p:nvPr/>
        </p:nvSpPr>
        <p:spPr>
          <a:xfrm>
            <a:off x="486562" y="1912419"/>
            <a:ext cx="541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 Bold (Headings)"/>
              </a:rPr>
              <a:t>S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tate in Redux is read-only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 Bold (Headings)"/>
              </a:rPr>
              <a:t>,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reducer returns a new state - no callbacks modifying state in place.</a:t>
            </a:r>
          </a:p>
          <a:p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 Bold (Headings)"/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Posterama Bold (Headings)"/>
            </a:endParaRP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If anyone wants to change the state of the application, then they'll need to express their intention of doing so by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emitting or dispatching an action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sterama Bold (Headings)"/>
              </a:rPr>
              <a:t>.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Posterama Bold (Headings)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B23001-2513-0E7F-507B-7C3AD267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01" y="1642625"/>
            <a:ext cx="4982240" cy="37470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10" descr="redux-tookit · GitHub Topics · GitHub">
            <a:extLst>
              <a:ext uri="{FF2B5EF4-FFF2-40B4-BE49-F238E27FC236}">
                <a16:creationId xmlns:a16="http://schemas.microsoft.com/office/drawing/2014/main" id="{B280E1D2-86F5-BDFE-EAFB-203ADB79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5" y="143891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2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303B6A-DE18-E841-E7D1-E33E8B30F3AC}"/>
              </a:ext>
            </a:extLst>
          </p:cNvPr>
          <p:cNvSpPr/>
          <p:nvPr/>
        </p:nvSpPr>
        <p:spPr>
          <a:xfrm>
            <a:off x="408265" y="342079"/>
            <a:ext cx="56877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Posterama Bold (Headings)"/>
              </a:rPr>
              <a:t>Redux</a:t>
            </a:r>
            <a:r>
              <a:rPr lang="en-GB" sz="5400" b="1" dirty="0">
                <a:solidFill>
                  <a:srgbClr val="7030A0"/>
                </a:solidFill>
              </a:rPr>
              <a:t> </a:t>
            </a:r>
            <a:r>
              <a:rPr lang="en-GB" sz="5400" b="1" dirty="0">
                <a:solidFill>
                  <a:srgbClr val="7030A0"/>
                </a:solidFill>
                <a:latin typeface="Posterama Bold (Headings)"/>
              </a:rPr>
              <a:t>Reducers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  <a:latin typeface="Posterama Bold (Headings)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6F0B7A-78D7-C4CF-0231-D3ACDBDF24D0}"/>
              </a:ext>
            </a:extLst>
          </p:cNvPr>
          <p:cNvSpPr txBox="1"/>
          <p:nvPr/>
        </p:nvSpPr>
        <p:spPr>
          <a:xfrm>
            <a:off x="787032" y="1712865"/>
            <a:ext cx="39608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Posterama Bold (Headings)"/>
              </a:rPr>
              <a:t>Reducers, as the name suggests, take in two things: </a:t>
            </a:r>
            <a:r>
              <a:rPr lang="en-US" b="1" i="0" dirty="0">
                <a:effectLst/>
                <a:latin typeface="Posterama Bold (Headings)"/>
              </a:rPr>
              <a:t>previous state</a:t>
            </a:r>
            <a:r>
              <a:rPr lang="en-US" b="0" i="0" dirty="0">
                <a:effectLst/>
                <a:latin typeface="Posterama Bold (Headings)"/>
              </a:rPr>
              <a:t> and </a:t>
            </a:r>
            <a:r>
              <a:rPr lang="en-US" b="1" i="0" dirty="0">
                <a:effectLst/>
                <a:latin typeface="Posterama Bold (Headings)"/>
              </a:rPr>
              <a:t>an action</a:t>
            </a:r>
            <a:r>
              <a:rPr lang="en-US" b="0" i="0" dirty="0">
                <a:effectLst/>
                <a:latin typeface="Posterama Bold (Headings)"/>
              </a:rPr>
              <a:t>. Then they reduce it (read it return) to one entity: the </a:t>
            </a:r>
            <a:r>
              <a:rPr lang="en-US" b="1" i="0" dirty="0">
                <a:effectLst/>
                <a:latin typeface="Posterama Bold (Headings)"/>
              </a:rPr>
              <a:t>new updated instance of state</a:t>
            </a:r>
            <a:r>
              <a:rPr lang="en-US" b="0" i="0" dirty="0">
                <a:effectLst/>
                <a:latin typeface="Posterama Bold (Headings)"/>
              </a:rPr>
              <a:t>.</a:t>
            </a:r>
            <a:br>
              <a:rPr lang="en-US" b="0" i="0" dirty="0">
                <a:effectLst/>
                <a:latin typeface="Posterama Bold (Headings)"/>
              </a:rPr>
            </a:br>
            <a:br>
              <a:rPr lang="en-US" b="0" i="0" dirty="0">
                <a:effectLst/>
                <a:latin typeface="Posterama Bold (Headings)"/>
              </a:rPr>
            </a:br>
            <a:br>
              <a:rPr lang="en-US" b="0" i="0" dirty="0">
                <a:effectLst/>
                <a:latin typeface="Posterama Bold (Headings)"/>
              </a:rPr>
            </a:br>
            <a:endParaRPr lang="en-US" dirty="0">
              <a:latin typeface="Posterama Bold (Headings)"/>
            </a:endParaRPr>
          </a:p>
          <a:p>
            <a:r>
              <a:rPr lang="en-US" b="0" i="0" dirty="0">
                <a:effectLst/>
                <a:latin typeface="Posterama Bold (Headings)"/>
              </a:rPr>
              <a:t>There can either be one reducer if it is a simple app or multiple reducers taking care of different parts or slices of the global state in a bigger application.</a:t>
            </a:r>
            <a:endParaRPr lang="en-GB" dirty="0">
              <a:latin typeface="Posterama Bold (Headings)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7041B-0B08-C43A-84ED-02994D80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135" y="4048435"/>
            <a:ext cx="5156302" cy="26325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2F0F5-8392-EBB7-5179-DF023FE5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35" y="1265409"/>
            <a:ext cx="5156302" cy="264035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10" descr="redux-tookit · GitHub Topics · GitHub">
            <a:extLst>
              <a:ext uri="{FF2B5EF4-FFF2-40B4-BE49-F238E27FC236}">
                <a16:creationId xmlns:a16="http://schemas.microsoft.com/office/drawing/2014/main" id="{8E4E2CE1-B63F-94C4-3754-7FA38B8A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45" y="231811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2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84038D4-D61B-F74D-F5BF-130C68A9D5B3}"/>
              </a:ext>
            </a:extLst>
          </p:cNvPr>
          <p:cNvSpPr txBox="1"/>
          <p:nvPr/>
        </p:nvSpPr>
        <p:spPr>
          <a:xfrm>
            <a:off x="1785564" y="2580098"/>
            <a:ext cx="88091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effectLst/>
                <a:latin typeface="Posterama Bold (Headings)"/>
              </a:rPr>
              <a:t>In short, the following three principles completely govern how Redux works:</a:t>
            </a:r>
            <a:endParaRPr lang="en-US" dirty="0">
              <a:latin typeface="Posterama Bold (Headings)"/>
            </a:endParaRPr>
          </a:p>
          <a:p>
            <a:pPr algn="l" fontAlgn="base"/>
            <a:endParaRPr lang="en-US" b="0" i="0" dirty="0">
              <a:effectLst/>
              <a:latin typeface="Posterama Bold (Headings)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osterama Bold (Headings)"/>
              </a:rPr>
              <a:t>The global state of an application is stored in an object tree within a single </a:t>
            </a:r>
            <a:r>
              <a:rPr lang="en-US" b="1" i="0" dirty="0">
                <a:effectLst/>
                <a:latin typeface="Posterama Bold (Headings)"/>
              </a:rPr>
              <a:t>store</a:t>
            </a:r>
          </a:p>
          <a:p>
            <a:pPr algn="l" fontAlgn="base"/>
            <a:endParaRPr lang="en-US" b="0" i="0" dirty="0">
              <a:effectLst/>
              <a:latin typeface="Posterama Bold (Headings)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osterama Bold (Headings)"/>
              </a:rPr>
              <a:t>The only way to change the state is to emit an </a:t>
            </a:r>
            <a:r>
              <a:rPr lang="en-US" b="1" i="0" dirty="0">
                <a:effectLst/>
                <a:latin typeface="Posterama Bold (Headings)"/>
              </a:rPr>
              <a:t>action</a:t>
            </a:r>
            <a:r>
              <a:rPr lang="en-US" b="0" i="0" dirty="0">
                <a:effectLst/>
                <a:latin typeface="Posterama Bold (Headings)"/>
              </a:rPr>
              <a:t>, which is an object describing what happened.</a:t>
            </a:r>
            <a:br>
              <a:rPr lang="en-US" b="0" i="0" dirty="0">
                <a:effectLst/>
                <a:latin typeface="Posterama Bold (Headings)"/>
              </a:rPr>
            </a:br>
            <a:endParaRPr lang="en-US" b="0" i="0" dirty="0">
              <a:effectLst/>
              <a:latin typeface="Posterama Bold (Headings)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Posterama Bold (Headings)"/>
              </a:rPr>
              <a:t>To specify how the state tree is transformed by actions, we write </a:t>
            </a:r>
            <a:r>
              <a:rPr lang="en-US" b="1" i="0" dirty="0">
                <a:effectLst/>
                <a:latin typeface="Posterama Bold (Headings)"/>
              </a:rPr>
              <a:t>pure reducers</a:t>
            </a:r>
            <a:endParaRPr lang="en-US" b="0" i="0" dirty="0">
              <a:effectLst/>
              <a:latin typeface="Posterama Bold (Headings)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2C1AE-81C9-D7E2-EFE7-221438CA1701}"/>
              </a:ext>
            </a:extLst>
          </p:cNvPr>
          <p:cNvSpPr/>
          <p:nvPr/>
        </p:nvSpPr>
        <p:spPr>
          <a:xfrm>
            <a:off x="318782" y="653314"/>
            <a:ext cx="109811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solidFill>
                  <a:srgbClr val="7030A0"/>
                </a:solidFill>
                <a:latin typeface="Posterama Bold (Headings)"/>
              </a:rPr>
              <a:t>Core Principles - Conclusion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  <a:latin typeface="Posterama Bold (Headings)"/>
            </a:endParaRPr>
          </a:p>
        </p:txBody>
      </p:sp>
      <p:pic>
        <p:nvPicPr>
          <p:cNvPr id="4" name="Picture 10" descr="redux-tookit · GitHub Topics · GitHub">
            <a:extLst>
              <a:ext uri="{FF2B5EF4-FFF2-40B4-BE49-F238E27FC236}">
                <a16:creationId xmlns:a16="http://schemas.microsoft.com/office/drawing/2014/main" id="{3A9D499F-DBD3-20FB-0803-0ED1D4EB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45" y="231811"/>
            <a:ext cx="681603" cy="72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347</TotalTime>
  <Words>494</Words>
  <Application>Microsoft Office PowerPoint</Application>
  <PresentationFormat>Widescreen</PresentationFormat>
  <Paragraphs>75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Posterama Bold</vt:lpstr>
      <vt:lpstr>Posterama Bold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 tutorial</dc:title>
  <dc:creator>Aamir Pervez</dc:creator>
  <cp:lastModifiedBy>Aamir Pervez</cp:lastModifiedBy>
  <cp:revision>107</cp:revision>
  <dcterms:created xsi:type="dcterms:W3CDTF">2023-02-13T14:28:50Z</dcterms:created>
  <dcterms:modified xsi:type="dcterms:W3CDTF">2023-02-15T16:36:43Z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